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5"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35" d="100"/>
          <a:sy n="135" d="100"/>
        </p:scale>
        <p:origin x="-1688"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 name="Subtitle 2"/>
          <p:cNvSpPr>
            <a:spLocks noGrp="1"/>
          </p:cNvSpPr>
          <p:nvPr>
            <p:ph type="subTitle" idx="1"/>
          </p:nvPr>
        </p:nvSpPr>
        <p:spPr>
          <a:xfrm>
            <a:off x="3743323" y="3721473"/>
            <a:ext cx="5120640" cy="1581150"/>
          </a:xfrm>
        </p:spPr>
        <p:txBody>
          <a:bodyPr>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BCED3E41-E2DE-48B7-AD25-2C05D8372D60}" type="datetime4">
              <a:rPr lang="en-US" smtClean="0"/>
              <a:pPr/>
              <a:t>March 19, 2019</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91475" y="6429375"/>
            <a:ext cx="876300" cy="292100"/>
          </a:xfrm>
        </p:spPr>
        <p:txBody>
          <a:bodyPr/>
          <a:lstStyle/>
          <a:p>
            <a:fld id="{5744759D-0EFF-4FB2-9CCE-04E00944F0FE}" type="slidenum">
              <a:rPr lang="en-US" smtClean="0"/>
              <a:pPr/>
              <a:t>‹#›</a:t>
            </a:fld>
            <a:endParaRPr lang="en-US" dirty="0"/>
          </a:p>
        </p:txBody>
      </p:sp>
      <p:sp>
        <p:nvSpPr>
          <p:cNvPr id="9"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Title 9"/>
          <p:cNvSpPr>
            <a:spLocks noGrp="1"/>
          </p:cNvSpPr>
          <p:nvPr>
            <p:ph type="title"/>
          </p:nvPr>
        </p:nvSpPr>
        <p:spPr>
          <a:xfrm>
            <a:off x="3739896" y="1417320"/>
            <a:ext cx="5120640" cy="2304288"/>
          </a:xfrm>
        </p:spPr>
        <p:txBody>
          <a:bodyPr>
            <a:normAutofit/>
          </a:bodyPr>
          <a:lstStyle>
            <a:lvl1pPr>
              <a:defRPr sz="4000" cap="all" baseline="0"/>
            </a:lvl1pPr>
          </a:lstStyle>
          <a:p>
            <a:r>
              <a:rPr lang="en-US" smtClean="0"/>
              <a:t>Click to edit Master title style</a:t>
            </a:r>
            <a:endParaRPr lang="en-US" dirty="0"/>
          </a:p>
        </p:txBody>
      </p:sp>
      <p:sp>
        <p:nvSpPr>
          <p:cNvPr id="13"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Freeform 8"/>
          <p:cNvSpPr>
            <a:spLocks noChangeAspect="1" noEditPoints="1"/>
          </p:cNvSpPr>
          <p:nvPr/>
        </p:nvSpPr>
        <p:spPr bwMode="auto">
          <a:xfrm>
            <a:off x="5489634" y="0"/>
            <a:ext cx="3393768" cy="6858000"/>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10"/>
          </p:nvPr>
        </p:nvSpPr>
        <p:spPr/>
        <p:txBody>
          <a:bodyPr/>
          <a:lstStyle/>
          <a:p>
            <a:fld id="{896202C6-8B37-41F0-B3E4-774551D1C22F}" type="datetime4">
              <a:rPr lang="en-US" smtClean="0"/>
              <a:pPr/>
              <a:t>March 19, 2019</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a:p>
        </p:txBody>
      </p:sp>
      <p:sp>
        <p:nvSpPr>
          <p:cNvPr id="25" name="Title Placeholder 1"/>
          <p:cNvSpPr>
            <a:spLocks noGrp="1"/>
          </p:cNvSpPr>
          <p:nvPr>
            <p:ph type="title"/>
          </p:nvPr>
        </p:nvSpPr>
        <p:spPr>
          <a:xfrm>
            <a:off x="276225" y="228600"/>
            <a:ext cx="8591550" cy="1066801"/>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1" name="Content Placeholder 30"/>
          <p:cNvSpPr>
            <a:spLocks noGrp="1"/>
          </p:cNvSpPr>
          <p:nvPr>
            <p:ph sz="quarter" idx="13"/>
          </p:nvPr>
        </p:nvSpPr>
        <p:spPr>
          <a:xfrm>
            <a:off x="274320" y="1298448"/>
            <a:ext cx="8595360" cy="4937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lvl1pPr>
              <a:defRPr>
                <a:solidFill>
                  <a:schemeClr val="bg2"/>
                </a:solidFill>
              </a:defRPr>
            </a:lvl1pPr>
          </a:lstStyle>
          <a:p>
            <a:fld id="{48F78D1B-BB73-41B2-8202-C6678B761557}" type="datetime4">
              <a:rPr lang="en-US" smtClean="0"/>
              <a:pPr/>
              <a:t>March 19, 2019</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a:p>
        </p:txBody>
      </p:sp>
      <p:sp>
        <p:nvSpPr>
          <p:cNvPr id="15" name="Subtitle 2"/>
          <p:cNvSpPr>
            <a:spLocks noGrp="1"/>
          </p:cNvSpPr>
          <p:nvPr>
            <p:ph type="subTitle" idx="1"/>
          </p:nvPr>
        </p:nvSpPr>
        <p:spPr>
          <a:xfrm>
            <a:off x="3743324" y="1400174"/>
            <a:ext cx="5120640" cy="1476375"/>
          </a:xfrm>
        </p:spPr>
        <p:txBody>
          <a:bodyPr anchor="b" anchorCtr="0">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Freeform 7"/>
          <p:cNvSpPr>
            <a:spLocks noChangeAspect="1" noEditPoints="1"/>
          </p:cNvSpPr>
          <p:nvPr/>
        </p:nvSpPr>
        <p:spPr bwMode="auto">
          <a:xfrm>
            <a:off x="34289" y="136641"/>
            <a:ext cx="3326149" cy="6721359"/>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itle 11"/>
          <p:cNvSpPr>
            <a:spLocks noGrp="1"/>
          </p:cNvSpPr>
          <p:nvPr>
            <p:ph type="title"/>
          </p:nvPr>
        </p:nvSpPr>
        <p:spPr>
          <a:xfrm>
            <a:off x="3733800" y="2895599"/>
            <a:ext cx="5129543" cy="2667001"/>
          </a:xfrm>
        </p:spPr>
        <p:txBody>
          <a:bodyPr anchor="t">
            <a:normAutofit/>
          </a:bodyPr>
          <a:lstStyle>
            <a:lvl1pPr>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2511E46-B9AD-4605-BA48-F4BA770367EA}" type="datetime4">
              <a:rPr lang="en-US" smtClean="0"/>
              <a:pPr/>
              <a:t>March 19, 2019</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a:p>
        </p:txBody>
      </p:sp>
      <p:sp>
        <p:nvSpPr>
          <p:cNvPr id="9"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2" name="Content Placeholder 11"/>
          <p:cNvSpPr>
            <a:spLocks noGrp="1"/>
          </p:cNvSpPr>
          <p:nvPr>
            <p:ph sz="quarter" idx="13"/>
          </p:nvPr>
        </p:nvSpPr>
        <p:spPr>
          <a:xfrm>
            <a:off x="27622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1"/>
          <p:cNvSpPr>
            <a:spLocks noGrp="1"/>
          </p:cNvSpPr>
          <p:nvPr>
            <p:ph sz="quarter" idx="14"/>
          </p:nvPr>
        </p:nvSpPr>
        <p:spPr>
          <a:xfrm>
            <a:off x="461581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771A4492-1D66-40E5-BF5F-8AE5B76A3760}" type="datetime4">
              <a:rPr lang="en-US" smtClean="0"/>
              <a:pPr/>
              <a:t>March 19, 2019</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744759D-0EFF-4FB2-9CCE-04E00944F0FE}" type="slidenum">
              <a:rPr lang="en-US" smtClean="0"/>
              <a:pPr/>
              <a:t>‹#›</a:t>
            </a:fld>
            <a:endParaRPr lang="en-US"/>
          </a:p>
        </p:txBody>
      </p:sp>
      <p:sp>
        <p:nvSpPr>
          <p:cNvPr id="1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4" name="Content Placeholder 11"/>
          <p:cNvSpPr>
            <a:spLocks noGrp="1"/>
          </p:cNvSpPr>
          <p:nvPr>
            <p:ph sz="quarter" idx="13"/>
          </p:nvPr>
        </p:nvSpPr>
        <p:spPr>
          <a:xfrm>
            <a:off x="27622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1"/>
          <p:cNvSpPr>
            <a:spLocks noGrp="1"/>
          </p:cNvSpPr>
          <p:nvPr>
            <p:ph sz="quarter" idx="14"/>
          </p:nvPr>
        </p:nvSpPr>
        <p:spPr>
          <a:xfrm>
            <a:off x="461581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0" name="Text Placeholder 3"/>
          <p:cNvSpPr>
            <a:spLocks noGrp="1"/>
          </p:cNvSpPr>
          <p:nvPr>
            <p:ph type="body" sz="half" idx="2"/>
          </p:nvPr>
        </p:nvSpPr>
        <p:spPr>
          <a:xfrm>
            <a:off x="276225" y="1298448"/>
            <a:ext cx="4248150" cy="509587"/>
          </a:xfrm>
        </p:spPr>
        <p:txBody>
          <a:bodyPr anchor="ctr">
            <a:normAutofit/>
          </a:bodyPr>
          <a:lstStyle>
            <a:lvl1pPr marL="0" indent="0" algn="l">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15815" y="1298448"/>
            <a:ext cx="4248150" cy="509587"/>
          </a:xfrm>
        </p:spPr>
        <p:txBody>
          <a:bodyPr anchor="ctr">
            <a:normAutofit/>
          </a:bodyPr>
          <a:lstStyle>
            <a:lvl1pPr marL="0" indent="0">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tx2"/>
                </a:solidFill>
              </a:defRPr>
            </a:lvl1pPr>
          </a:lstStyle>
          <a:p>
            <a:fld id="{F0120655-FBEF-4656-A8A9-E7D9EB4F4DEC}" type="datetime4">
              <a:rPr lang="en-US" smtClean="0"/>
              <a:pPr/>
              <a:t>March 19, 2019</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744759D-0EFF-4FB2-9CCE-04E00944F0FE}" type="slidenum">
              <a:rPr lang="en-US" smtClean="0"/>
              <a:pPr/>
              <a:t>‹#›</a:t>
            </a:fld>
            <a:endParaRPr lang="en-US"/>
          </a:p>
        </p:txBody>
      </p:sp>
      <p:sp>
        <p:nvSpPr>
          <p:cNvPr id="17"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B2BA2-D035-44CD-B6C5-345CD46C68A9}" type="datetime4">
              <a:rPr lang="en-US" smtClean="0"/>
              <a:pPr/>
              <a:t>March 19, 2019</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744759D-0EFF-4FB2-9CCE-04E00944F0F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lvl1pPr>
              <a:defRPr>
                <a:solidFill>
                  <a:schemeClr val="bg2"/>
                </a:solidFill>
              </a:defRPr>
            </a:lvl1pPr>
          </a:lstStyle>
          <a:p>
            <a:fld id="{712544D9-E8EB-4DFC-9BAC-8FC5CFB1A919}" type="datetime4">
              <a:rPr lang="en-US" smtClean="0"/>
              <a:pPr/>
              <a:t>March 19, 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a:p>
        </p:txBody>
      </p:sp>
      <p:sp>
        <p:nvSpPr>
          <p:cNvPr id="9" name="Title Placeholder 1"/>
          <p:cNvSpPr>
            <a:spLocks noGrp="1"/>
          </p:cNvSpPr>
          <p:nvPr>
            <p:ph type="title"/>
          </p:nvPr>
        </p:nvSpPr>
        <p:spPr>
          <a:xfrm>
            <a:off x="276225" y="228601"/>
            <a:ext cx="2834640" cy="1298448"/>
          </a:xfrm>
          <a:prstGeom prst="rect">
            <a:avLst/>
          </a:prstGeom>
        </p:spPr>
        <p:txBody>
          <a:bodyPr vert="horz" lIns="91440" tIns="45720" rIns="91440" bIns="45720" rtlCol="0" anchor="b" anchorCtr="0">
            <a:normAutofit/>
          </a:bodyPr>
          <a:lstStyle>
            <a:lvl1pPr>
              <a:defRPr sz="2400">
                <a:solidFill>
                  <a:schemeClr val="bg2"/>
                </a:solidFill>
              </a:defRPr>
            </a:lvl1pPr>
          </a:lstStyle>
          <a:p>
            <a:r>
              <a:rPr lang="en-US" smtClean="0"/>
              <a:t>Click to edit Master title style</a:t>
            </a:r>
            <a:endParaRPr lang="en-US" dirty="0"/>
          </a:p>
        </p:txBody>
      </p:sp>
      <p:sp>
        <p:nvSpPr>
          <p:cNvPr id="10" name="Content Placeholder 11"/>
          <p:cNvSpPr>
            <a:spLocks noGrp="1"/>
          </p:cNvSpPr>
          <p:nvPr>
            <p:ph sz="quarter" idx="14"/>
          </p:nvPr>
        </p:nvSpPr>
        <p:spPr>
          <a:xfrm>
            <a:off x="3775935" y="533400"/>
            <a:ext cx="5063266" cy="5702808"/>
          </a:xfrm>
        </p:spPr>
        <p:txBody>
          <a:bodyPr>
            <a:normAutofit/>
          </a:bodyPr>
          <a:lstStyle>
            <a:lvl1pPr>
              <a:defRPr sz="2000"/>
            </a:lvl1pPr>
            <a:lvl2pPr>
              <a:defRPr sz="18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276224" y="1539240"/>
            <a:ext cx="2834640" cy="4709160"/>
          </a:xfrm>
        </p:spPr>
        <p:txBody>
          <a:bodyPr>
            <a:normAutofit/>
          </a:bodyPr>
          <a:lstStyle>
            <a:lvl1pPr marL="0" indent="0">
              <a:buNone/>
              <a:defRPr lang="en-US" sz="1600" b="0" i="0" kern="1200" cap="none" spc="30" baseline="0" dirty="0" smtClean="0">
                <a:solidFill>
                  <a:schemeClr val="bg2"/>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3" name="Rectangle 12"/>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3409950" y="0"/>
            <a:ext cx="5734050" cy="685800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5" name="Date Placeholder 4"/>
          <p:cNvSpPr>
            <a:spLocks noGrp="1"/>
          </p:cNvSpPr>
          <p:nvPr>
            <p:ph type="dt" sz="half" idx="10"/>
          </p:nvPr>
        </p:nvSpPr>
        <p:spPr/>
        <p:txBody>
          <a:bodyPr/>
          <a:lstStyle>
            <a:lvl1pPr>
              <a:defRPr>
                <a:solidFill>
                  <a:schemeClr val="bg2"/>
                </a:solidFill>
              </a:defRPr>
            </a:lvl1pPr>
          </a:lstStyle>
          <a:p>
            <a:fld id="{CF894904-8048-429B-BF77-F17DA8F8287B}" type="datetime4">
              <a:rPr lang="en-US" smtClean="0"/>
              <a:pPr/>
              <a:t>March 19, 2019</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a:p>
        </p:txBody>
      </p:sp>
      <p:sp>
        <p:nvSpPr>
          <p:cNvPr id="21" name="Title Placeholder 1"/>
          <p:cNvSpPr>
            <a:spLocks noGrp="1"/>
          </p:cNvSpPr>
          <p:nvPr>
            <p:ph type="title"/>
          </p:nvPr>
        </p:nvSpPr>
        <p:spPr>
          <a:xfrm>
            <a:off x="276224" y="228600"/>
            <a:ext cx="2834640" cy="1295399"/>
          </a:xfrm>
          <a:prstGeom prst="rect">
            <a:avLst/>
          </a:prstGeom>
        </p:spPr>
        <p:txBody>
          <a:bodyPr vert="horz" lIns="91440" tIns="45720" rIns="91440" bIns="45720" rtlCol="0" anchor="b" anchorCtr="0">
            <a:normAutofit/>
          </a:bodyPr>
          <a:lstStyle>
            <a:lvl1pPr>
              <a:defRPr sz="2400">
                <a:solidFill>
                  <a:schemeClr val="bg2"/>
                </a:solidFill>
              </a:defRPr>
            </a:lvl1pPr>
          </a:lstStyle>
          <a:p>
            <a:r>
              <a:rPr lang="en-US" smtClean="0"/>
              <a:t>Click to edit Master title style</a:t>
            </a:r>
            <a:endParaRPr lang="en-US" dirty="0"/>
          </a:p>
        </p:txBody>
      </p:sp>
      <p:sp>
        <p:nvSpPr>
          <p:cNvPr id="25" name="Text Placeholder 24"/>
          <p:cNvSpPr>
            <a:spLocks noGrp="1"/>
          </p:cNvSpPr>
          <p:nvPr>
            <p:ph type="body" sz="quarter" idx="13"/>
          </p:nvPr>
        </p:nvSpPr>
        <p:spPr>
          <a:xfrm>
            <a:off x="274320" y="1536192"/>
            <a:ext cx="2834640" cy="4712208"/>
          </a:xfrm>
        </p:spPr>
        <p:txBody>
          <a:bodyPr>
            <a:normAutofit/>
          </a:bodyPr>
          <a:lstStyle>
            <a:lvl1pPr marL="0" indent="0">
              <a:buNone/>
              <a:defRPr sz="1600">
                <a:solidFill>
                  <a:schemeClr val="bg2"/>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119237-00E8-48F5-9A77-8496B8A0E541}" type="datetimeFigureOut">
              <a:rPr lang="en-US" smtClean="0"/>
              <a:t>3/19/19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60992-D05B-4846-8E6E-CA034CB4F16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119237-00E8-48F5-9A77-8496B8A0E541}" type="datetimeFigureOut">
              <a:rPr lang="en-US" smtClean="0"/>
              <a:t>3/19/19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560992-D05B-4846-8E6E-CA034CB4F16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76225" y="1295400"/>
            <a:ext cx="8591550" cy="49339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6225" y="6429375"/>
            <a:ext cx="2133600" cy="292100"/>
          </a:xfrm>
          <a:prstGeom prst="rect">
            <a:avLst/>
          </a:prstGeom>
        </p:spPr>
        <p:txBody>
          <a:bodyPr vert="horz" lIns="91440" tIns="45720" rIns="91440" bIns="45720" rtlCol="0" anchor="ctr">
            <a:normAutofit/>
          </a:bodyPr>
          <a:lstStyle>
            <a:lvl1pPr algn="l">
              <a:defRPr sz="1050" b="1">
                <a:solidFill>
                  <a:schemeClr val="tx2"/>
                </a:solidFill>
              </a:defRPr>
            </a:lvl1pPr>
          </a:lstStyle>
          <a:p>
            <a:fld id="{6441D7B3-F7C5-4013-AC5D-399DD8DB11FA}" type="datetime4">
              <a:rPr lang="en-US" smtClean="0"/>
              <a:pPr/>
              <a:t>March 19, 2019</a:t>
            </a:fld>
            <a:endParaRPr lang="en-US"/>
          </a:p>
        </p:txBody>
      </p:sp>
      <p:sp>
        <p:nvSpPr>
          <p:cNvPr id="5" name="Footer Placeholder 4"/>
          <p:cNvSpPr>
            <a:spLocks noGrp="1"/>
          </p:cNvSpPr>
          <p:nvPr>
            <p:ph type="ftr" sz="quarter" idx="3"/>
          </p:nvPr>
        </p:nvSpPr>
        <p:spPr>
          <a:xfrm>
            <a:off x="3743324" y="6429375"/>
            <a:ext cx="4086225" cy="292100"/>
          </a:xfrm>
          <a:prstGeom prst="rect">
            <a:avLst/>
          </a:prstGeom>
        </p:spPr>
        <p:txBody>
          <a:bodyPr vert="horz" lIns="91440" tIns="45720" rIns="91440" bIns="45720" rtlCol="0" anchor="ctr">
            <a:normAutofit/>
          </a:bodyPr>
          <a:lstStyle>
            <a:lvl1pPr algn="l">
              <a:defRPr sz="1050" b="1">
                <a:solidFill>
                  <a:schemeClr val="tx2"/>
                </a:solidFill>
              </a:defRPr>
            </a:lvl1pPr>
          </a:lstStyle>
          <a:p>
            <a:endParaRPr lang="en-US" dirty="0"/>
          </a:p>
        </p:txBody>
      </p:sp>
      <p:sp>
        <p:nvSpPr>
          <p:cNvPr id="6" name="Slide Number Placeholder 5"/>
          <p:cNvSpPr>
            <a:spLocks noGrp="1"/>
          </p:cNvSpPr>
          <p:nvPr>
            <p:ph type="sldNum" sz="quarter" idx="4"/>
          </p:nvPr>
        </p:nvSpPr>
        <p:spPr>
          <a:xfrm>
            <a:off x="7991475" y="6429375"/>
            <a:ext cx="876300" cy="292100"/>
          </a:xfrm>
          <a:prstGeom prst="rect">
            <a:avLst/>
          </a:prstGeom>
        </p:spPr>
        <p:txBody>
          <a:bodyPr vert="horz" lIns="91440" tIns="45720" rIns="91440" bIns="45720" rtlCol="0" anchor="ctr">
            <a:normAutofit/>
          </a:bodyPr>
          <a:lstStyle>
            <a:lvl1pPr algn="r">
              <a:defRPr sz="1600" b="1">
                <a:solidFill>
                  <a:schemeClr val="tx2"/>
                </a:solidFill>
              </a:defRPr>
            </a:lvl1pPr>
          </a:lstStyle>
          <a:p>
            <a:fld id="{5744759D-0EFF-4FB2-9CCE-04E00944F0F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Lst>
  <p:hf sldNum="0" hdr="0" ftr="0" dt="0"/>
  <p:txStyles>
    <p:title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p:titleStyle>
    <p:body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title"/>
          </p:nvPr>
        </p:nvSpPr>
        <p:spPr/>
        <p:txBody>
          <a:bodyPr/>
          <a:lstStyle/>
          <a:p>
            <a:r>
              <a:rPr lang="en-US" dirty="0" smtClean="0"/>
              <a:t>Thesis Statements</a:t>
            </a:r>
            <a:endParaRPr lang="en-US" dirty="0"/>
          </a:p>
        </p:txBody>
      </p:sp>
    </p:spTree>
    <p:extLst>
      <p:ext uri="{BB962C8B-B14F-4D97-AF65-F5344CB8AC3E}">
        <p14:creationId xmlns:p14="http://schemas.microsoft.com/office/powerpoint/2010/main" val="3300695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they do</a:t>
            </a:r>
            <a:endParaRPr lang="en-US" dirty="0"/>
          </a:p>
        </p:txBody>
      </p:sp>
      <p:sp>
        <p:nvSpPr>
          <p:cNvPr id="3" name="Content Placeholder 2"/>
          <p:cNvSpPr>
            <a:spLocks noGrp="1"/>
          </p:cNvSpPr>
          <p:nvPr>
            <p:ph sz="quarter" idx="13"/>
          </p:nvPr>
        </p:nvSpPr>
        <p:spPr/>
        <p:txBody>
          <a:bodyPr/>
          <a:lstStyle/>
          <a:p>
            <a:r>
              <a:rPr lang="en-US" dirty="0" smtClean="0"/>
              <a:t>They are a road map for your paper</a:t>
            </a:r>
            <a:endParaRPr lang="en-US" dirty="0"/>
          </a:p>
          <a:p>
            <a:endParaRPr lang="en-US" dirty="0" smtClean="0"/>
          </a:p>
          <a:p>
            <a:r>
              <a:rPr lang="en-US" dirty="0" smtClean="0"/>
              <a:t>Don’t make the reader guess what’s going to happen, tell them</a:t>
            </a:r>
          </a:p>
          <a:p>
            <a:endParaRPr lang="en-US" dirty="0"/>
          </a:p>
          <a:p>
            <a:r>
              <a:rPr lang="en-US" dirty="0" smtClean="0"/>
              <a:t>Be clear and specific </a:t>
            </a:r>
          </a:p>
        </p:txBody>
      </p:sp>
    </p:spTree>
    <p:extLst>
      <p:ext uri="{BB962C8B-B14F-4D97-AF65-F5344CB8AC3E}">
        <p14:creationId xmlns:p14="http://schemas.microsoft.com/office/powerpoint/2010/main" val="4073222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“Formula”</a:t>
            </a:r>
            <a:endParaRPr lang="en-US" dirty="0"/>
          </a:p>
        </p:txBody>
      </p:sp>
      <p:sp>
        <p:nvSpPr>
          <p:cNvPr id="3" name="Content Placeholder 2"/>
          <p:cNvSpPr>
            <a:spLocks noGrp="1"/>
          </p:cNvSpPr>
          <p:nvPr>
            <p:ph sz="quarter" idx="13"/>
          </p:nvPr>
        </p:nvSpPr>
        <p:spPr/>
        <p:txBody>
          <a:bodyPr/>
          <a:lstStyle/>
          <a:p>
            <a:r>
              <a:rPr lang="en-US" dirty="0" smtClean="0"/>
              <a:t>X by means Y </a:t>
            </a:r>
          </a:p>
          <a:p>
            <a:endParaRPr lang="en-US" dirty="0"/>
          </a:p>
          <a:p>
            <a:r>
              <a:rPr lang="en-US" dirty="0" smtClean="0"/>
              <a:t>Because Y, then X </a:t>
            </a:r>
          </a:p>
          <a:p>
            <a:endParaRPr lang="en-US" dirty="0"/>
          </a:p>
          <a:p>
            <a:r>
              <a:rPr lang="en-US" dirty="0" smtClean="0"/>
              <a:t>X = Argument</a:t>
            </a:r>
          </a:p>
          <a:p>
            <a:endParaRPr lang="en-US" dirty="0"/>
          </a:p>
          <a:p>
            <a:r>
              <a:rPr lang="en-US" dirty="0" smtClean="0"/>
              <a:t>Y = Claims 1, 2, and 3 </a:t>
            </a:r>
          </a:p>
        </p:txBody>
      </p:sp>
    </p:spTree>
    <p:extLst>
      <p:ext uri="{BB962C8B-B14F-4D97-AF65-F5344CB8AC3E}">
        <p14:creationId xmlns:p14="http://schemas.microsoft.com/office/powerpoint/2010/main" val="2262304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Example: </a:t>
            </a:r>
            <a:endParaRPr lang="en-US" dirty="0"/>
          </a:p>
        </p:txBody>
      </p:sp>
      <p:sp>
        <p:nvSpPr>
          <p:cNvPr id="3" name="Content Placeholder 2"/>
          <p:cNvSpPr>
            <a:spLocks noGrp="1"/>
          </p:cNvSpPr>
          <p:nvPr>
            <p:ph sz="quarter" idx="13"/>
          </p:nvPr>
        </p:nvSpPr>
        <p:spPr/>
        <p:txBody>
          <a:bodyPr/>
          <a:lstStyle/>
          <a:p>
            <a:r>
              <a:rPr lang="en-US" dirty="0">
                <a:solidFill>
                  <a:srgbClr val="FF0000"/>
                </a:solidFill>
              </a:rPr>
              <a:t>I argue that </a:t>
            </a:r>
            <a:r>
              <a:rPr lang="en-US" i="1" dirty="0">
                <a:solidFill>
                  <a:srgbClr val="FF0000"/>
                </a:solidFill>
              </a:rPr>
              <a:t>Concrete and Gold</a:t>
            </a:r>
            <a:r>
              <a:rPr lang="en-US" dirty="0">
                <a:solidFill>
                  <a:srgbClr val="FF0000"/>
                </a:solidFill>
              </a:rPr>
              <a:t> is a response to the “other” once more being pushed to the fringe of society.  </a:t>
            </a:r>
            <a:r>
              <a:rPr lang="en-US" dirty="0"/>
              <a:t>I use this case study to support my broader argument that music can be used as a means of influencing society and creating positive discourse. </a:t>
            </a:r>
            <a:r>
              <a:rPr lang="en-US" dirty="0">
                <a:solidFill>
                  <a:srgbClr val="FF0000"/>
                </a:solidFill>
              </a:rPr>
              <a:t>To this end, I argue that </a:t>
            </a:r>
            <a:r>
              <a:rPr lang="en-US" i="1" dirty="0">
                <a:solidFill>
                  <a:srgbClr val="FF0000"/>
                </a:solidFill>
              </a:rPr>
              <a:t>Concrete and Gold</a:t>
            </a:r>
            <a:r>
              <a:rPr lang="en-US" dirty="0">
                <a:solidFill>
                  <a:srgbClr val="FF0000"/>
                </a:solidFill>
              </a:rPr>
              <a:t> glorifies the idea of community and is a means to influence society to ‘come together’ </a:t>
            </a:r>
            <a:r>
              <a:rPr lang="en-US" dirty="0"/>
              <a:t>through the </a:t>
            </a:r>
            <a:r>
              <a:rPr lang="en-US" dirty="0">
                <a:solidFill>
                  <a:srgbClr val="3366FF"/>
                </a:solidFill>
              </a:rPr>
              <a:t>textual, rhetorical, and discursive elements of the album</a:t>
            </a:r>
            <a:r>
              <a:rPr lang="en-US" dirty="0"/>
              <a:t>.</a:t>
            </a:r>
            <a:r>
              <a:rPr lang="en-US" dirty="0"/>
              <a:t> </a:t>
            </a:r>
          </a:p>
        </p:txBody>
      </p:sp>
    </p:spTree>
    <p:extLst>
      <p:ext uri="{BB962C8B-B14F-4D97-AF65-F5344CB8AC3E}">
        <p14:creationId xmlns:p14="http://schemas.microsoft.com/office/powerpoint/2010/main" val="1798031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3"/>
          </p:nvPr>
        </p:nvSpPr>
        <p:spPr/>
        <p:txBody>
          <a:bodyPr/>
          <a:lstStyle/>
          <a:p>
            <a:r>
              <a:rPr lang="en-US" dirty="0"/>
              <a:t>That is, the ideals that were at the forefront of the Woodstock festival were gathering on the fringes of society throughout the 1960s but it took Woodstock to ultimately bring the fringes of society into mainstream society. Woodstock responded to the </a:t>
            </a:r>
            <a:r>
              <a:rPr lang="en-US" i="1" dirty="0" err="1"/>
              <a:t>kairotic</a:t>
            </a:r>
            <a:r>
              <a:rPr lang="en-US" i="1" dirty="0"/>
              <a:t> </a:t>
            </a:r>
            <a:r>
              <a:rPr lang="en-US" dirty="0"/>
              <a:t>moment</a:t>
            </a:r>
            <a:r>
              <a:rPr lang="en-US" i="1" dirty="0"/>
              <a:t> </a:t>
            </a:r>
            <a:r>
              <a:rPr lang="en-US" dirty="0"/>
              <a:t>presented to it through the rhetorical performances of the musicians, the demonstration of counterculture ideals by the fans, and by becoming consubstantial with the counterculture movement. </a:t>
            </a:r>
            <a:endParaRPr lang="en-US" dirty="0"/>
          </a:p>
        </p:txBody>
      </p:sp>
    </p:spTree>
    <p:extLst>
      <p:ext uri="{BB962C8B-B14F-4D97-AF65-F5344CB8AC3E}">
        <p14:creationId xmlns:p14="http://schemas.microsoft.com/office/powerpoint/2010/main" val="3347824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3"/>
          </p:nvPr>
        </p:nvSpPr>
        <p:spPr/>
        <p:txBody>
          <a:bodyPr/>
          <a:lstStyle/>
          <a:p>
            <a:r>
              <a:rPr lang="en-US" dirty="0" smtClean="0"/>
              <a:t>I </a:t>
            </a:r>
            <a:r>
              <a:rPr lang="en-US" dirty="0"/>
              <a:t>will discuss how sonic writing, particularly rock n roll</a:t>
            </a:r>
            <a:r>
              <a:rPr lang="en-US" i="1" dirty="0"/>
              <a:t>,</a:t>
            </a:r>
            <a:r>
              <a:rPr lang="en-US" dirty="0"/>
              <a:t> creates logical and emotional knowledge through the writing and healing process respectively. To demonstrate this, I will use my album, </a:t>
            </a:r>
            <a:r>
              <a:rPr lang="en-US" i="1" dirty="0"/>
              <a:t>Lost Dogs</a:t>
            </a:r>
            <a:r>
              <a:rPr lang="en-US" dirty="0"/>
              <a:t>, as an object of analysis to analyze the logical and academic utility of music in addition to the emotional healing it helped me, and hopefully others, to find. Ultimately, I argue that the utility of music, and by extension art, exceeds the parameters of academia and should therefore be kept within academia.</a:t>
            </a:r>
            <a:r>
              <a:rPr lang="en-US" b="1" dirty="0"/>
              <a:t> </a:t>
            </a:r>
            <a:endParaRPr lang="en-US" dirty="0"/>
          </a:p>
        </p:txBody>
      </p:sp>
    </p:spTree>
    <p:extLst>
      <p:ext uri="{BB962C8B-B14F-4D97-AF65-F5344CB8AC3E}">
        <p14:creationId xmlns:p14="http://schemas.microsoft.com/office/powerpoint/2010/main" val="17684990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HO">
  <a:themeElements>
    <a:clrScheme name="SOHO">
      <a:dk1>
        <a:srgbClr val="2E2224"/>
      </a:dk1>
      <a:lt1>
        <a:sysClr val="window" lastClr="FFFFFF"/>
      </a:lt1>
      <a:dk2>
        <a:srgbClr val="48231E"/>
      </a:dk2>
      <a:lt2>
        <a:srgbClr val="CBD8DD"/>
      </a:lt2>
      <a:accent1>
        <a:srgbClr val="61625E"/>
      </a:accent1>
      <a:accent2>
        <a:srgbClr val="964D2C"/>
      </a:accent2>
      <a:accent3>
        <a:srgbClr val="66553E"/>
      </a:accent3>
      <a:accent4>
        <a:srgbClr val="848058"/>
      </a:accent4>
      <a:accent5>
        <a:srgbClr val="AFA14B"/>
      </a:accent5>
      <a:accent6>
        <a:srgbClr val="AD7D4D"/>
      </a:accent6>
      <a:hlink>
        <a:srgbClr val="FFDE66"/>
      </a:hlink>
      <a:folHlink>
        <a:srgbClr val="C0AEBC"/>
      </a:folHlink>
    </a:clrScheme>
    <a:fontScheme name="SOHO">
      <a:majorFont>
        <a:latin typeface="Candara"/>
        <a:ea typeface=""/>
        <a:cs typeface=""/>
        <a:font script="Jpan" typeface="ＭＳ Ｐゴシック"/>
        <a:font script="Hang" typeface="HY견명조"/>
        <a:font script="Hans" typeface="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Ｐゴシック"/>
        <a:font script="Hang" typeface="HY견명조"/>
        <a:font script="Hans" typeface="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HO">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7000"/>
                <a:satMod val="150000"/>
              </a:schemeClr>
            </a:gs>
            <a:gs pos="30000">
              <a:schemeClr val="phClr">
                <a:shade val="94000"/>
                <a:satMod val="130000"/>
              </a:schemeClr>
            </a:gs>
            <a:gs pos="45000">
              <a:schemeClr val="phClr">
                <a:shade val="100000"/>
                <a:satMod val="120000"/>
              </a:schemeClr>
            </a:gs>
            <a:gs pos="55000">
              <a:schemeClr val="phClr">
                <a:shade val="100000"/>
                <a:satMod val="118000"/>
              </a:schemeClr>
            </a:gs>
            <a:gs pos="73000">
              <a:schemeClr val="phClr">
                <a:shade val="94000"/>
                <a:satMod val="130000"/>
              </a:schemeClr>
            </a:gs>
            <a:gs pos="100000">
              <a:schemeClr val="phClr">
                <a:shade val="67000"/>
                <a:satMod val="15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2700000" algn="br" rotWithShape="0">
              <a:srgbClr val="000000">
                <a:alpha val="40000"/>
              </a:srgbClr>
            </a:outerShdw>
          </a:effectLst>
        </a:effectStyle>
        <a:effectStyle>
          <a:effectLst>
            <a:outerShdw blurRad="50800" dist="38100" dir="2700000" algn="br" rotWithShape="0">
              <a:srgbClr val="000000">
                <a:alpha val="40000"/>
              </a:srgbClr>
            </a:outerShdw>
          </a:effectLst>
        </a:effectStyle>
        <a:effectStyle>
          <a:effectLst>
            <a:outerShdw blurRad="50800" dist="38100" dir="2700000" algn="br" rotWithShape="0">
              <a:srgbClr val="000000">
                <a:alpha val="40000"/>
              </a:srgbClr>
            </a:outerShdw>
          </a:effectLst>
          <a:scene3d>
            <a:camera prst="orthographicFront">
              <a:rot lat="0" lon="0" rev="0"/>
            </a:camera>
            <a:lightRig rig="threePt" dir="t">
              <a:rot lat="0" lon="0" rev="2700000"/>
            </a:lightRig>
          </a:scene3d>
          <a:sp3d contourW="19050">
            <a:bevelT w="31750" h="38100"/>
            <a:contourClr>
              <a:schemeClr val="phClr">
                <a:shade val="15000"/>
                <a:satMod val="110000"/>
              </a:schemeClr>
            </a:contourClr>
          </a:sp3d>
        </a:effectStyle>
      </a:effectStyleLst>
      <a:bgFillStyleLst>
        <a:solidFill>
          <a:schemeClr val="phClr"/>
        </a:solidFill>
        <a:gradFill rotWithShape="1">
          <a:gsLst>
            <a:gs pos="0">
              <a:schemeClr val="phClr">
                <a:tint val="64000"/>
                <a:satMod val="210000"/>
              </a:schemeClr>
            </a:gs>
            <a:gs pos="40000">
              <a:schemeClr val="phClr">
                <a:tint val="72000"/>
                <a:shade val="99000"/>
                <a:satMod val="200000"/>
              </a:schemeClr>
            </a:gs>
            <a:gs pos="100000">
              <a:schemeClr val="phClr">
                <a:tint val="100000"/>
                <a:shade val="30000"/>
                <a:alpha val="100000"/>
                <a:satMod val="175000"/>
                <a:lumMod val="100000"/>
              </a:schemeClr>
            </a:gs>
          </a:gsLst>
          <a:path path="circle">
            <a:fillToRect l="50000" t="-80000" r="50000" b="180000"/>
          </a:path>
        </a:gradFill>
        <a:blipFill rotWithShape="1">
          <a:blip xmlns:r="http://schemas.openxmlformats.org/officeDocument/2006/relationships" r:embed="rId1">
            <a:duotone>
              <a:schemeClr val="phClr">
                <a:tint val="86000"/>
                <a:alpha val="90000"/>
              </a:schemeClr>
              <a:schemeClr val="phClr">
                <a:shade val="49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SOHO.thmx</Template>
  <TotalTime>38</TotalTime>
  <Words>316</Words>
  <Application>Microsoft Macintosh PowerPoint</Application>
  <PresentationFormat>On-screen Show (4:3)</PresentationFormat>
  <Paragraphs>19</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SOHO</vt:lpstr>
      <vt:lpstr>Thesis Statements</vt:lpstr>
      <vt:lpstr>What they do</vt:lpstr>
      <vt:lpstr>“Formula”</vt:lpstr>
      <vt:lpstr>Example: </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Thesis Statements</dc:title>
  <dc:creator>Spencer</dc:creator>
  <cp:lastModifiedBy>Spencer</cp:lastModifiedBy>
  <cp:revision>4</cp:revision>
  <dcterms:created xsi:type="dcterms:W3CDTF">2019-03-19T16:47:11Z</dcterms:created>
  <dcterms:modified xsi:type="dcterms:W3CDTF">2019-03-19T17:25:34Z</dcterms:modified>
</cp:coreProperties>
</file>